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474" r:id="rId3"/>
    <p:sldId id="280" r:id="rId4"/>
    <p:sldId id="391" r:id="rId5"/>
    <p:sldId id="392" r:id="rId6"/>
    <p:sldId id="434" r:id="rId7"/>
    <p:sldId id="443" r:id="rId8"/>
    <p:sldId id="337" r:id="rId9"/>
    <p:sldId id="433" r:id="rId10"/>
    <p:sldId id="436" r:id="rId11"/>
    <p:sldId id="445" r:id="rId12"/>
    <p:sldId id="447" r:id="rId13"/>
    <p:sldId id="444" r:id="rId14"/>
    <p:sldId id="451" r:id="rId15"/>
    <p:sldId id="452" r:id="rId16"/>
    <p:sldId id="453" r:id="rId17"/>
    <p:sldId id="450" r:id="rId18"/>
    <p:sldId id="448" r:id="rId19"/>
    <p:sldId id="454" r:id="rId20"/>
    <p:sldId id="455" r:id="rId21"/>
    <p:sldId id="456" r:id="rId22"/>
    <p:sldId id="457" r:id="rId23"/>
    <p:sldId id="458" r:id="rId24"/>
    <p:sldId id="460" r:id="rId25"/>
    <p:sldId id="459" r:id="rId26"/>
    <p:sldId id="462" r:id="rId27"/>
    <p:sldId id="463" r:id="rId28"/>
    <p:sldId id="464" r:id="rId29"/>
    <p:sldId id="465" r:id="rId30"/>
    <p:sldId id="466" r:id="rId31"/>
    <p:sldId id="475" r:id="rId32"/>
    <p:sldId id="467" r:id="rId33"/>
    <p:sldId id="468" r:id="rId34"/>
    <p:sldId id="469" r:id="rId35"/>
    <p:sldId id="470" r:id="rId36"/>
    <p:sldId id="471" r:id="rId37"/>
    <p:sldId id="472" r:id="rId38"/>
    <p:sldId id="47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DDCEC"/>
    <a:srgbClr val="FFFFFF"/>
    <a:srgbClr val="2AA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8696" autoAdjust="0"/>
  </p:normalViewPr>
  <p:slideViewPr>
    <p:cSldViewPr snapToGrid="0">
      <p:cViewPr varScale="1">
        <p:scale>
          <a:sx n="109" d="100"/>
          <a:sy n="109" d="100"/>
        </p:scale>
        <p:origin x="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6D1F3-A6B5-4619-AC09-0C1EF400D83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1575E-350A-4128-8621-EA5F670EE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7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1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1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34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5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46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3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36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0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6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86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52DEE-4A98-491F-8758-CF52861AA12F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130BF-9B67-451E-8D72-4EDD972FC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27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/>
        </p:nvSpPr>
        <p:spPr>
          <a:xfrm flipH="1">
            <a:off x="0" y="0"/>
            <a:ext cx="12192000" cy="6857999"/>
          </a:xfrm>
          <a:prstGeom prst="snip1Rect">
            <a:avLst>
              <a:gd name="adj" fmla="val 19334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49000">
                <a:schemeClr val="accent5">
                  <a:lumMod val="0"/>
                  <a:lumOff val="100000"/>
                </a:schemeClr>
              </a:gs>
              <a:gs pos="100000">
                <a:srgbClr val="00B0F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5685" y="1579037"/>
            <a:ext cx="8195224" cy="1849962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Bef>
                <a:spcPts val="1800"/>
              </a:spcBef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文件和数据的格式化</a:t>
            </a: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文件的操作和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96060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廖友琦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2021-10-25</a:t>
            </a:r>
          </a:p>
          <a:p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511F5DD-2B8C-4070-947A-B537E11FB915}"/>
              </a:ext>
            </a:extLst>
          </p:cNvPr>
          <p:cNvSpPr/>
          <p:nvPr/>
        </p:nvSpPr>
        <p:spPr>
          <a:xfrm rot="5400000">
            <a:off x="0" y="0"/>
            <a:ext cx="1325525" cy="1325528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rot="18900000">
            <a:off x="-419466" y="315546"/>
            <a:ext cx="1874580" cy="387892"/>
          </a:xfrm>
          <a:prstGeom prst="trapezoid">
            <a:avLst>
              <a:gd name="adj" fmla="val 10096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3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文件的读写（一）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55" y="2169577"/>
            <a:ext cx="8752999" cy="29862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37957" y="2623625"/>
            <a:ext cx="6836899" cy="33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6012" y="1512277"/>
            <a:ext cx="7366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如果打开模式包含读的操作，可以使用以下方法读取文件内容：</a:t>
            </a:r>
          </a:p>
        </p:txBody>
      </p:sp>
    </p:spTree>
    <p:extLst>
      <p:ext uri="{BB962C8B-B14F-4D97-AF65-F5344CB8AC3E}">
        <p14:creationId xmlns:p14="http://schemas.microsoft.com/office/powerpoint/2010/main" val="26923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文件的读写（一）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71725"/>
          <a:stretch/>
        </p:blipFill>
        <p:spPr>
          <a:xfrm>
            <a:off x="0" y="1592503"/>
            <a:ext cx="12192000" cy="15961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29463" r="-961" b="26180"/>
          <a:stretch/>
        </p:blipFill>
        <p:spPr>
          <a:xfrm>
            <a:off x="0" y="3772504"/>
            <a:ext cx="12309231" cy="25040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0" y="1120540"/>
            <a:ext cx="300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读取全部文件内容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0" y="3372394"/>
            <a:ext cx="3062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readline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读取一行内容</a:t>
            </a:r>
          </a:p>
        </p:txBody>
      </p:sp>
    </p:spTree>
    <p:extLst>
      <p:ext uri="{BB962C8B-B14F-4D97-AF65-F5344CB8AC3E}">
        <p14:creationId xmlns:p14="http://schemas.microsoft.com/office/powerpoint/2010/main" val="23807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文件的读写（一）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74957" r="42596"/>
          <a:stretch/>
        </p:blipFill>
        <p:spPr>
          <a:xfrm>
            <a:off x="13270" y="1697015"/>
            <a:ext cx="6742740" cy="13620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-51"/>
          <a:stretch/>
        </p:blipFill>
        <p:spPr>
          <a:xfrm>
            <a:off x="0" y="3808128"/>
            <a:ext cx="5628652" cy="2016251"/>
          </a:xfrm>
          <a:prstGeom prst="rect">
            <a:avLst/>
          </a:prstGeom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2549"/>
            <a:ext cx="5779333" cy="20074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270" y="1261032"/>
            <a:ext cx="3985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readlines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读取所有行，返回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2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708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文件的读写（二）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0" y="2126053"/>
            <a:ext cx="10401300" cy="2352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9080" y="1617371"/>
            <a:ext cx="693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如果打开模式包含写的操作，可以使用以下方法写入内容：</a:t>
            </a:r>
          </a:p>
        </p:txBody>
      </p:sp>
      <p:sp>
        <p:nvSpPr>
          <p:cNvPr id="4" name="矩形 3"/>
          <p:cNvSpPr/>
          <p:nvPr/>
        </p:nvSpPr>
        <p:spPr>
          <a:xfrm>
            <a:off x="5155809" y="3162993"/>
            <a:ext cx="1645920" cy="344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80" y="5054404"/>
            <a:ext cx="3352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5602"/>
          <p:cNvSpPr>
            <a:spLocks noGrp="1" noChangeArrowheads="1"/>
          </p:cNvSpPr>
          <p:nvPr>
            <p:ph idx="1"/>
          </p:nvPr>
        </p:nvSpPr>
        <p:spPr>
          <a:xfrm>
            <a:off x="260253" y="1148831"/>
            <a:ext cx="8229600" cy="341142"/>
          </a:xfrm>
        </p:spPr>
        <p:txBody>
          <a:bodyPr>
            <a:noAutofit/>
          </a:bodyPr>
          <a:lstStyle/>
          <a:p>
            <a:pPr>
              <a:buSzPct val="9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= 'Hello world\n文本文件的读取方法\n文本文件的写入方法\n'</a:t>
            </a:r>
          </a:p>
          <a:p>
            <a:pPr>
              <a:buSzPct val="90000"/>
              <a:buFont typeface="Wingdings" panose="05000000000000000000" pitchFamily="2" charset="2"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9177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：向文本文件中写入内容，然后再读出。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78" y="2422281"/>
            <a:ext cx="7419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1040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：读取文本文件内容，修改后写入另一个文件。</a:t>
            </a:r>
          </a:p>
        </p:txBody>
      </p:sp>
      <p:sp>
        <p:nvSpPr>
          <p:cNvPr id="8" name="文本占位符 34818"/>
          <p:cNvSpPr>
            <a:spLocks noGrp="1"/>
          </p:cNvSpPr>
          <p:nvPr>
            <p:ph idx="1"/>
          </p:nvPr>
        </p:nvSpPr>
        <p:spPr>
          <a:xfrm>
            <a:off x="334938" y="1346981"/>
            <a:ext cx="8141309" cy="13420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§"/>
            </a:pPr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读取文本文件data.txt（文件中每行存放一个整数）中所有整数，将其按升序排序后再写入文本文件data_asc.txt中。</a:t>
            </a:r>
          </a:p>
        </p:txBody>
      </p:sp>
    </p:spTree>
    <p:extLst>
      <p:ext uri="{BB962C8B-B14F-4D97-AF65-F5344CB8AC3E}">
        <p14:creationId xmlns:p14="http://schemas.microsoft.com/office/powerpoint/2010/main" val="3925225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1040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：读取文本文件内容，修改后写入另一个文件。</a:t>
            </a:r>
          </a:p>
        </p:txBody>
      </p:sp>
      <p:sp>
        <p:nvSpPr>
          <p:cNvPr id="8" name="文本占位符 34818"/>
          <p:cNvSpPr>
            <a:spLocks noGrp="1"/>
          </p:cNvSpPr>
          <p:nvPr>
            <p:ph idx="1"/>
          </p:nvPr>
        </p:nvSpPr>
        <p:spPr>
          <a:xfrm>
            <a:off x="142433" y="1022128"/>
            <a:ext cx="8141309" cy="134207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§"/>
            </a:pPr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读取文本文件data.txt（文件中每行存放一个整数）中所有整数，将其按升序排序后再写入文本文件data_asc.txt中。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07" y="2840705"/>
            <a:ext cx="61245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9186" y="2940587"/>
            <a:ext cx="95870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文件路径：操作系统差异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表示目录结构。如：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/local/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/a.txt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表示目录结构，如：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C:\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\test\a.txt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文件路径用字符串表示，一般在字符串前面加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，以取消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的转义机制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7746" y="1094415"/>
            <a:ext cx="11170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前面提到的读写文件都是读写当前目录的文件，许多时候我们需要操作其它文件夹下的文件。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可以传入包含文件路径的文件名。如：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open(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r'D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:\python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\samples\backup\sample3.txt'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185" y="4975279"/>
            <a:ext cx="9644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为了消除操作系统差异，提高程序的健壮性，一般不直接用字符串方法操作路径，而是用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os.path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模块。</a:t>
            </a:r>
          </a:p>
        </p:txBody>
      </p:sp>
    </p:spTree>
    <p:extLst>
      <p:ext uri="{BB962C8B-B14F-4D97-AF65-F5344CB8AC3E}">
        <p14:creationId xmlns:p14="http://schemas.microsoft.com/office/powerpoint/2010/main" val="167596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18" y="2935323"/>
            <a:ext cx="5772150" cy="31911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文件路径：绝对路径和相对路径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9186" y="2427492"/>
            <a:ext cx="112408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假设当前工作目录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(current working directory,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C:\bacon,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试着阅读并理解以下路径的表示：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8652" y="6304002"/>
            <a:ext cx="4375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表示当前目录，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表示上一级父目录</a:t>
            </a:r>
          </a:p>
        </p:txBody>
      </p:sp>
      <p:sp>
        <p:nvSpPr>
          <p:cNvPr id="9" name="矩形 8"/>
          <p:cNvSpPr/>
          <p:nvPr/>
        </p:nvSpPr>
        <p:spPr>
          <a:xfrm>
            <a:off x="121921" y="1038153"/>
            <a:ext cx="928233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绝对路径：总是从根文件夹开始，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系统中以盘符（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：）作为根文件夹，而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 X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系统中以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作为根文件夹。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相对路径：指的是文件相对于当前工作目录所在的位置。</a:t>
            </a:r>
            <a:endParaRPr lang="zh-CN" altLang="en-US" sz="20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1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文件路径：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os.path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5" y="1378597"/>
            <a:ext cx="10701974" cy="46319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09898" y="6205913"/>
            <a:ext cx="4765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os.path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模块最常用的方法</a:t>
            </a:r>
          </a:p>
        </p:txBody>
      </p:sp>
    </p:spTree>
    <p:extLst>
      <p:ext uri="{BB962C8B-B14F-4D97-AF65-F5344CB8AC3E}">
        <p14:creationId xmlns:p14="http://schemas.microsoft.com/office/powerpoint/2010/main" val="393490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68" y="1286305"/>
            <a:ext cx="6187346" cy="467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组合数据类型</a:t>
            </a:r>
          </a:p>
        </p:txBody>
      </p:sp>
    </p:spTree>
    <p:extLst>
      <p:ext uri="{BB962C8B-B14F-4D97-AF65-F5344CB8AC3E}">
        <p14:creationId xmlns:p14="http://schemas.microsoft.com/office/powerpoint/2010/main" val="268766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594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文件路径：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os.path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11" y="1576460"/>
            <a:ext cx="4273200" cy="38888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52" y="1022039"/>
            <a:ext cx="4304714" cy="57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9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7109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文件路径：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os.path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模块，练习</a:t>
            </a:r>
          </a:p>
        </p:txBody>
      </p:sp>
      <p:sp>
        <p:nvSpPr>
          <p:cNvPr id="8" name="文本占位符 47106"/>
          <p:cNvSpPr>
            <a:spLocks noGrp="1" noChangeArrowheads="1"/>
          </p:cNvSpPr>
          <p:nvPr>
            <p:ph idx="1"/>
          </p:nvPr>
        </p:nvSpPr>
        <p:spPr>
          <a:xfrm>
            <a:off x="189185" y="1220373"/>
            <a:ext cx="9637097" cy="58732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SzPct val="90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列出当前目录下所有扩展名为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的文件，将文件保存在列表中。</a:t>
            </a:r>
          </a:p>
        </p:txBody>
      </p:sp>
      <p:sp>
        <p:nvSpPr>
          <p:cNvPr id="7" name="文本占位符 47106">
            <a:extLst>
              <a:ext uri="{FF2B5EF4-FFF2-40B4-BE49-F238E27FC236}">
                <a16:creationId xmlns:a16="http://schemas.microsoft.com/office/drawing/2014/main" id="{3C4F0CEB-E66B-4552-B4AF-4D570340BD5B}"/>
              </a:ext>
            </a:extLst>
          </p:cNvPr>
          <p:cNvSpPr txBox="1">
            <a:spLocks noChangeArrowheads="1"/>
          </p:cNvSpPr>
          <p:nvPr/>
        </p:nvSpPr>
        <p:spPr>
          <a:xfrm>
            <a:off x="189184" y="4086666"/>
            <a:ext cx="9637097" cy="587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SzPct val="90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列出当前目录下所有扩展名为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的文件，并且将文件内容打印出来。</a:t>
            </a:r>
          </a:p>
        </p:txBody>
      </p:sp>
    </p:spTree>
    <p:extLst>
      <p:ext uri="{BB962C8B-B14F-4D97-AF65-F5344CB8AC3E}">
        <p14:creationId xmlns:p14="http://schemas.microsoft.com/office/powerpoint/2010/main" val="16029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7109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文件路径：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库和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os.path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模块，练习</a:t>
            </a:r>
          </a:p>
        </p:txBody>
      </p:sp>
      <p:sp>
        <p:nvSpPr>
          <p:cNvPr id="8" name="文本占位符 47106"/>
          <p:cNvSpPr>
            <a:spLocks noGrp="1" noChangeArrowheads="1"/>
          </p:cNvSpPr>
          <p:nvPr>
            <p:ph idx="1"/>
          </p:nvPr>
        </p:nvSpPr>
        <p:spPr>
          <a:xfrm>
            <a:off x="189185" y="1220373"/>
            <a:ext cx="9637097" cy="58732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SzPct val="90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列出当前目录下所有扩展名为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的文件，将文件保存在列表中。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24" y="2310435"/>
            <a:ext cx="9430547" cy="1187817"/>
          </a:xfrm>
          <a:prstGeom prst="rect">
            <a:avLst/>
          </a:prstGeom>
        </p:spPr>
      </p:pic>
      <p:sp>
        <p:nvSpPr>
          <p:cNvPr id="7" name="文本占位符 47106">
            <a:extLst>
              <a:ext uri="{FF2B5EF4-FFF2-40B4-BE49-F238E27FC236}">
                <a16:creationId xmlns:a16="http://schemas.microsoft.com/office/drawing/2014/main" id="{FE5DE902-C9FA-4590-9975-AD6795962619}"/>
              </a:ext>
            </a:extLst>
          </p:cNvPr>
          <p:cNvSpPr txBox="1">
            <a:spLocks noChangeArrowheads="1"/>
          </p:cNvSpPr>
          <p:nvPr/>
        </p:nvSpPr>
        <p:spPr>
          <a:xfrm>
            <a:off x="189184" y="4086666"/>
            <a:ext cx="9637097" cy="587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SzPct val="90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列出当前目录下所有扩展名为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的文件，并且将文件内容打印出来。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35AE8-D648-46D4-8ABD-5D3D9051A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34" y="4997552"/>
            <a:ext cx="1002169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7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</a:p>
        </p:txBody>
      </p:sp>
      <p:sp>
        <p:nvSpPr>
          <p:cNvPr id="8" name="文本占位符 47106"/>
          <p:cNvSpPr>
            <a:spLocks noGrp="1" noChangeArrowheads="1"/>
          </p:cNvSpPr>
          <p:nvPr>
            <p:ph idx="1"/>
          </p:nvPr>
        </p:nvSpPr>
        <p:spPr>
          <a:xfrm>
            <a:off x="189185" y="1220372"/>
            <a:ext cx="11318187" cy="56376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SzPct val="9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Image Library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）库是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语言的第三方库，需要安装。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已带无需再安装。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SzPct val="90000"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SzPct val="9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库支持图像存储、显示和处理，它能够处理几乎所有图片格式，可以完成对图像的缩放、剪裁、叠加以及向图像添加线条、图像和文字等操作。</a:t>
            </a:r>
          </a:p>
        </p:txBody>
      </p:sp>
    </p:spTree>
    <p:extLst>
      <p:ext uri="{BB962C8B-B14F-4D97-AF65-F5344CB8AC3E}">
        <p14:creationId xmlns:p14="http://schemas.microsoft.com/office/powerpoint/2010/main" val="1881408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7630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库的安装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已带无需再安装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9186" y="1136219"/>
            <a:ext cx="183575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联网安装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44893"/>
          <a:stretch/>
        </p:blipFill>
        <p:spPr>
          <a:xfrm>
            <a:off x="760292" y="1901090"/>
            <a:ext cx="10668329" cy="53809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3593" y="3028323"/>
            <a:ext cx="833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离线安装：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系统下载对应版本的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whl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文件后，离线安装</a:t>
            </a:r>
          </a:p>
        </p:txBody>
      </p:sp>
      <p:sp>
        <p:nvSpPr>
          <p:cNvPr id="11" name="矩形 10"/>
          <p:cNvSpPr/>
          <p:nvPr/>
        </p:nvSpPr>
        <p:spPr>
          <a:xfrm>
            <a:off x="653420" y="3674654"/>
            <a:ext cx="593726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SzPct val="90000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https://www.lfd.uci.edu/~gohlke/pythonlibs/#pillow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92" y="4320985"/>
            <a:ext cx="8124825" cy="9144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3593" y="5651947"/>
            <a:ext cx="11918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源文件编译安装：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https://pillow.readthedocs.io/en/stable/installation.html#building-on-windows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72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7" y="2787063"/>
            <a:ext cx="8092165" cy="19256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597" y="1136219"/>
            <a:ext cx="84875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PIL库可以完成图像归档和图像处理两方面功能需求：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图像归档：对图像进行批处理、生成图像预览、图像格式转换等；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图像处理：图像基本处理、像素处理、颜色处理等。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库概述</a:t>
            </a:r>
          </a:p>
        </p:txBody>
      </p:sp>
      <p:sp>
        <p:nvSpPr>
          <p:cNvPr id="10" name="矩形 9"/>
          <p:cNvSpPr/>
          <p:nvPr/>
        </p:nvSpPr>
        <p:spPr>
          <a:xfrm>
            <a:off x="410308" y="5187854"/>
            <a:ext cx="10245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本节课介绍PIL最常用的3个字库: Image, ImageFilter, ImageEnhance</a:t>
            </a:r>
          </a:p>
        </p:txBody>
      </p:sp>
    </p:spTree>
    <p:extLst>
      <p:ext uri="{BB962C8B-B14F-4D97-AF65-F5344CB8AC3E}">
        <p14:creationId xmlns:p14="http://schemas.microsoft.com/office/powerpoint/2010/main" val="2848775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62597" y="1136219"/>
            <a:ext cx="8487507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中，任何一个图像文件都可以用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对象表示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类的图像读取和创建方法。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9" y="2544494"/>
            <a:ext cx="8869461" cy="198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2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03F1D3-B680-4026-9A9C-CE53DEBF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3" y="1124496"/>
            <a:ext cx="10082150" cy="55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6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331232" y="1168063"/>
            <a:ext cx="4979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Image类有4个处理图片的常用属性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8" y="2214718"/>
            <a:ext cx="8538024" cy="17429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45" y="4926476"/>
            <a:ext cx="5329377" cy="8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331232" y="1168063"/>
            <a:ext cx="6029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类的图像转换和保存方法如表所示。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04" y="2902195"/>
            <a:ext cx="9310248" cy="16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文件概述</a:t>
            </a:r>
          </a:p>
        </p:txBody>
      </p:sp>
      <p:sp>
        <p:nvSpPr>
          <p:cNvPr id="5" name="文本占位符 19458"/>
          <p:cNvSpPr>
            <a:spLocks noGrp="1" noChangeArrowheads="1"/>
          </p:cNvSpPr>
          <p:nvPr>
            <p:ph idx="1"/>
          </p:nvPr>
        </p:nvSpPr>
        <p:spPr>
          <a:xfrm>
            <a:off x="243840" y="1148831"/>
            <a:ext cx="10485120" cy="4525963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为了长期保存数据以便重复使用、修改和共享，必须将数据以文件的形式存储到外部存储介质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如磁盘、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盘、光盘或云盘、网盘、快盘等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文件操作在各类应用软件的开发中均占有重要的地位：</a:t>
            </a:r>
          </a:p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管理信息系统是使用数据库来存储数据的，而数据库最终还是要以文件的形式存储到硬盘或其他存储介质上。</a:t>
            </a:r>
          </a:p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应用程序的配置信息往往也是使用文件来存储的，图形、图像、音频、视频、可执行文件等等也都是以文件的形式存储在磁盘上的。</a:t>
            </a:r>
          </a:p>
        </p:txBody>
      </p:sp>
    </p:spTree>
    <p:extLst>
      <p:ext uri="{BB962C8B-B14F-4D97-AF65-F5344CB8AC3E}">
        <p14:creationId xmlns:p14="http://schemas.microsoft.com/office/powerpoint/2010/main" val="379890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331232" y="1168063"/>
            <a:ext cx="9966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"birdnest.jpg"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图像的缩略图，其中（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）是缩略图的尺寸。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13E046-0F97-4ADF-BA0A-CD1D9E24E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9" t="74198" r="62738"/>
          <a:stretch/>
        </p:blipFill>
        <p:spPr>
          <a:xfrm>
            <a:off x="8003920" y="1629728"/>
            <a:ext cx="3998894" cy="2151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E95FEC-FCDF-4D5B-B6D0-96BABAC29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 r="1517"/>
          <a:stretch/>
        </p:blipFill>
        <p:spPr>
          <a:xfrm>
            <a:off x="189186" y="1740877"/>
            <a:ext cx="7680825" cy="46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19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331232" y="1168063"/>
            <a:ext cx="996632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类可以缩放和旋转图像，其中，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rotate()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方法以逆时针旋转的角度值作为参数来旋转图像。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A1DD63-5E82-4D7B-8510-FE13D92D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3644636"/>
            <a:ext cx="8745660" cy="13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6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2" name="矩形 1"/>
          <p:cNvSpPr/>
          <p:nvPr/>
        </p:nvSpPr>
        <p:spPr>
          <a:xfrm>
            <a:off x="331232" y="1168063"/>
            <a:ext cx="99663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类能够对每个像素点或者一幅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图像的每个通道单独进行操作。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split()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方法能够将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图像各颜色通道提取出来，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方法能够将各独立通道再合成一幅新的图像。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21" y="3405333"/>
            <a:ext cx="8392771" cy="20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87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1051813"/>
            <a:ext cx="1147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交换图像中的颜色。可以通过分离RGB图片的三个颜色通道实现颜色交换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585" y="2029777"/>
            <a:ext cx="4927851" cy="12268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2" y="3939995"/>
            <a:ext cx="4311748" cy="20194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16" y="3939996"/>
            <a:ext cx="4311748" cy="2019487"/>
          </a:xfrm>
          <a:prstGeom prst="rect">
            <a:avLst/>
          </a:prstGeom>
        </p:spPr>
      </p:pic>
      <p:sp>
        <p:nvSpPr>
          <p:cNvPr id="12" name="虚尾箭头 11"/>
          <p:cNvSpPr/>
          <p:nvPr/>
        </p:nvSpPr>
        <p:spPr>
          <a:xfrm>
            <a:off x="5737273" y="4633215"/>
            <a:ext cx="759655" cy="6330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74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1051813"/>
            <a:ext cx="1147996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操作图像的每个像素点需要通过函数实现，采用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方法搭配使用，例子如下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" y="4474568"/>
            <a:ext cx="4311748" cy="2019487"/>
          </a:xfrm>
          <a:prstGeom prst="rect">
            <a:avLst/>
          </a:prstGeom>
        </p:spPr>
      </p:pic>
      <p:sp>
        <p:nvSpPr>
          <p:cNvPr id="12" name="虚尾箭头 11"/>
          <p:cNvSpPr/>
          <p:nvPr/>
        </p:nvSpPr>
        <p:spPr>
          <a:xfrm>
            <a:off x="5716172" y="5167788"/>
            <a:ext cx="759655" cy="6330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0" y="4474568"/>
            <a:ext cx="4311747" cy="20194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52" y="2286275"/>
            <a:ext cx="8845252" cy="16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1051813"/>
            <a:ext cx="114799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ImageFilter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类提供了过滤图像的方法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17" y="2421596"/>
            <a:ext cx="6185901" cy="31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4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1051813"/>
            <a:ext cx="1147996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filter()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方法可以使用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ImageFilter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类，如下：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Image.filter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ImageFilter.fuction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49" y="2426678"/>
            <a:ext cx="5320592" cy="15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4474568"/>
            <a:ext cx="4311748" cy="2019487"/>
          </a:xfrm>
          <a:prstGeom prst="rect">
            <a:avLst/>
          </a:prstGeom>
        </p:spPr>
      </p:pic>
      <p:sp>
        <p:nvSpPr>
          <p:cNvPr id="10" name="虚尾箭头 9"/>
          <p:cNvSpPr/>
          <p:nvPr/>
        </p:nvSpPr>
        <p:spPr>
          <a:xfrm>
            <a:off x="5695070" y="5167788"/>
            <a:ext cx="759655" cy="6330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13" y="4474568"/>
            <a:ext cx="4497339" cy="21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1051813"/>
            <a:ext cx="1147996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ImageEnhance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类提供了更高级的图像增强需求，它提供调整色彩度、亮度、对比度、锐化等功能。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8" y="2887835"/>
            <a:ext cx="8361413" cy="2153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52012" y="5542098"/>
            <a:ext cx="6781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首先生成一个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ImageEnhance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类，然后调用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enhance()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11" name="矩形 10"/>
          <p:cNvSpPr/>
          <p:nvPr/>
        </p:nvSpPr>
        <p:spPr>
          <a:xfrm>
            <a:off x="1661818" y="3611784"/>
            <a:ext cx="5936186" cy="1449573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61818" y="3234018"/>
            <a:ext cx="5936186" cy="357594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96788" y="41519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①</a:t>
            </a:r>
          </a:p>
        </p:txBody>
      </p:sp>
      <p:sp>
        <p:nvSpPr>
          <p:cNvPr id="14" name="矩形 13"/>
          <p:cNvSpPr/>
          <p:nvPr/>
        </p:nvSpPr>
        <p:spPr>
          <a:xfrm>
            <a:off x="1196788" y="32407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339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</a:t>
            </a:r>
          </a:p>
        </p:txBody>
      </p:sp>
      <p:sp>
        <p:nvSpPr>
          <p:cNvPr id="4" name="矩形 3"/>
          <p:cNvSpPr/>
          <p:nvPr/>
        </p:nvSpPr>
        <p:spPr>
          <a:xfrm>
            <a:off x="189186" y="1051813"/>
            <a:ext cx="114799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例子：增强图像的对比度为初始的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4474568"/>
            <a:ext cx="4311748" cy="2019487"/>
          </a:xfrm>
          <a:prstGeom prst="rect">
            <a:avLst/>
          </a:prstGeom>
        </p:spPr>
      </p:pic>
      <p:sp>
        <p:nvSpPr>
          <p:cNvPr id="10" name="虚尾箭头 9"/>
          <p:cNvSpPr/>
          <p:nvPr/>
        </p:nvSpPr>
        <p:spPr>
          <a:xfrm>
            <a:off x="5695070" y="5167788"/>
            <a:ext cx="759655" cy="6330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528" y="4473193"/>
            <a:ext cx="4314685" cy="20208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64" y="2304325"/>
            <a:ext cx="7054788" cy="14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27" name="文本占位符 20482"/>
          <p:cNvSpPr>
            <a:spLocks noGrp="1" noChangeArrowheads="1"/>
          </p:cNvSpPr>
          <p:nvPr>
            <p:ph idx="1"/>
          </p:nvPr>
        </p:nvSpPr>
        <p:spPr>
          <a:xfrm>
            <a:off x="329184" y="1271016"/>
            <a:ext cx="9997440" cy="47518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SzPct val="90000"/>
              <a:buFont typeface="Wingdings" panose="05000000000000000000" pitchFamily="2" charset="2"/>
              <a:buChar char="§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按文件中数据的组织形式把文件分为文本文件和二进制文件两类。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文本文件存储的是常规字符串，由若干文本行组成，通常每行以换行符'\n'结尾。常规字符串是指记事本或其他文本编辑器能正常显示、编辑并且人类能够直接阅读和理解的字符串，如英文字母、汉字、数字字符串。文本文件可以使用字处理软件如gedit、记事本进行编辑。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二进制文件把对象内容以字节串(bytes)进行存储，无法用记事本或其他普通字处理软件直接进行编辑，通常也无法被人类直接阅读和理解，需要使用专门的软件进行解码后读取、显示、修改或执行。常见的如图形图像文件、音视频文件、可执行文件、资源文件、各种数据库文件、各类office文档等都属于二进制文件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文件概述</a:t>
            </a:r>
          </a:p>
        </p:txBody>
      </p:sp>
    </p:spTree>
    <p:extLst>
      <p:ext uri="{BB962C8B-B14F-4D97-AF65-F5344CB8AC3E}">
        <p14:creationId xmlns:p14="http://schemas.microsoft.com/office/powerpoint/2010/main" val="304832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E624BEF-731F-48F7-B790-4DFEB9C5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CBDBF4-B66A-4457-A2DD-8BBC75B192F5}"/>
              </a:ext>
            </a:extLst>
          </p:cNvPr>
          <p:cNvSpPr txBox="1"/>
          <p:nvPr/>
        </p:nvSpPr>
        <p:spPr>
          <a:xfrm>
            <a:off x="189186" y="196426"/>
            <a:ext cx="835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：理解文本文件和二进制文件的区别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58656"/>
          <a:stretch/>
        </p:blipFill>
        <p:spPr>
          <a:xfrm>
            <a:off x="552448" y="1620630"/>
            <a:ext cx="11047974" cy="14967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45040"/>
          <a:stretch/>
        </p:blipFill>
        <p:spPr>
          <a:xfrm>
            <a:off x="552449" y="3785615"/>
            <a:ext cx="11047973" cy="19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46" y="2620223"/>
            <a:ext cx="8356209" cy="28152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文件的基本操作</a:t>
            </a:r>
          </a:p>
        </p:txBody>
      </p:sp>
      <p:sp>
        <p:nvSpPr>
          <p:cNvPr id="4" name="矩形 3"/>
          <p:cNvSpPr/>
          <p:nvPr/>
        </p:nvSpPr>
        <p:spPr>
          <a:xfrm>
            <a:off x="168084" y="1081534"/>
            <a:ext cx="6239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SzPct val="9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文件内容操作三部曲：打开、读写、关闭。</a:t>
            </a:r>
          </a:p>
        </p:txBody>
      </p:sp>
    </p:spTree>
    <p:extLst>
      <p:ext uri="{BB962C8B-B14F-4D97-AF65-F5344CB8AC3E}">
        <p14:creationId xmlns:p14="http://schemas.microsoft.com/office/powerpoint/2010/main" val="192271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文件的基本操作：两种方式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308761" y="1897460"/>
            <a:ext cx="2986715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SzPct val="90000"/>
              <a:buFont typeface="+mj-lt"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打开一个文件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SzPct val="90000"/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对文件进行读写操作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SzPct val="90000"/>
              <a:buFont typeface="+mj-lt"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close()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关闭文件</a:t>
            </a:r>
          </a:p>
        </p:txBody>
      </p:sp>
      <p:sp>
        <p:nvSpPr>
          <p:cNvPr id="9" name="矩形 8"/>
          <p:cNvSpPr/>
          <p:nvPr/>
        </p:nvSpPr>
        <p:spPr>
          <a:xfrm>
            <a:off x="6414326" y="1897460"/>
            <a:ext cx="5324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SzPct val="9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语句适对资源进行访问，确保不管使用过程中是否发生异常都会执行必要的清理操作，释放资源，比如文件使用后自动关闭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760" y="1343462"/>
            <a:ext cx="242740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SzPct val="9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方式一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14327" y="1343462"/>
            <a:ext cx="242740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SzPct val="9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0" y="3927012"/>
            <a:ext cx="5430107" cy="15856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12" y="3927012"/>
            <a:ext cx="5155502" cy="11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文件的打开关闭（一）</a:t>
            </a:r>
          </a:p>
        </p:txBody>
      </p:sp>
      <p:sp>
        <p:nvSpPr>
          <p:cNvPr id="8" name="文本占位符 21506"/>
          <p:cNvSpPr>
            <a:spLocks noGrp="1" noChangeArrowheads="1"/>
          </p:cNvSpPr>
          <p:nvPr>
            <p:ph idx="1"/>
          </p:nvPr>
        </p:nvSpPr>
        <p:spPr>
          <a:xfrm>
            <a:off x="253218" y="1136219"/>
            <a:ext cx="10740683" cy="319756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='r', buffering=-1,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encoding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=None, errors=None,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newline=None, closefd=True, opener=None)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文件名指定了被打开的文件名称，可以包含路径。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指定了文件的打开模式。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参数encoding指定对文本进行编码和解码的方式，只适用于文本模式，可以使用Python支持的任何格式，如GBK、utf8、CP936等等。</a:t>
            </a:r>
          </a:p>
        </p:txBody>
      </p:sp>
      <p:sp>
        <p:nvSpPr>
          <p:cNvPr id="3" name="矩形 2"/>
          <p:cNvSpPr/>
          <p:nvPr/>
        </p:nvSpPr>
        <p:spPr>
          <a:xfrm>
            <a:off x="253218" y="4517599"/>
            <a:ext cx="1161991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open( 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函数返回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个文件对象，该对象可以对文件进行各种操作。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</a:pPr>
            <a:r>
              <a:rPr lang="en-US" altLang="zh-CN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当对文件内容操作完以后，一定要</a:t>
            </a:r>
            <a:r>
              <a: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关闭文件对象，这样才能保证所做的任何修改都被保存到文件中。</a:t>
            </a:r>
          </a:p>
        </p:txBody>
      </p:sp>
    </p:spTree>
    <p:extLst>
      <p:ext uri="{BB962C8B-B14F-4D97-AF65-F5344CB8AC3E}">
        <p14:creationId xmlns:p14="http://schemas.microsoft.com/office/powerpoint/2010/main" val="13869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5E5CF-92B4-4617-80BC-D5634F50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524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2CF2C1-19A5-477C-B4C1-BBC981D76094}"/>
              </a:ext>
            </a:extLst>
          </p:cNvPr>
          <p:cNvSpPr txBox="1"/>
          <p:nvPr/>
        </p:nvSpPr>
        <p:spPr>
          <a:xfrm>
            <a:off x="189186" y="183814"/>
            <a:ext cx="4291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文件的打开关闭（二）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1506"/>
          <p:cNvSpPr>
            <a:spLocks noGrp="1" noChangeArrowheads="1"/>
          </p:cNvSpPr>
          <p:nvPr>
            <p:ph idx="1"/>
          </p:nvPr>
        </p:nvSpPr>
        <p:spPr>
          <a:xfrm>
            <a:off x="189186" y="1031787"/>
            <a:ext cx="10740683" cy="46342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Aft>
                <a:spcPts val="1200"/>
              </a:spcAft>
              <a:buSzPct val="9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open(file,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='r', encoding=None)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2283" y="1556752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种基本的打开方式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71852" y="506819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"rb": 只读，二进制模式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"rb+": 读写，二进制模式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"wt": 覆盖写，文本模式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"a+": 读+追加写，文本模式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12" y="2018406"/>
            <a:ext cx="7869731" cy="27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9744</TotalTime>
  <Words>1694</Words>
  <Application>Microsoft Office PowerPoint</Application>
  <PresentationFormat>宽屏</PresentationFormat>
  <Paragraphs>118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等线</vt:lpstr>
      <vt:lpstr>微软雅黑</vt:lpstr>
      <vt:lpstr>Arial</vt:lpstr>
      <vt:lpstr>Calibri</vt:lpstr>
      <vt:lpstr>Calibri Light</vt:lpstr>
      <vt:lpstr>Wingdings</vt:lpstr>
      <vt:lpstr>Office 主题</vt:lpstr>
      <vt:lpstr>文件和数据的格式化(一)： 文件的操作和PIL库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amosine</dc:creator>
  <cp:lastModifiedBy>LIAO Y.Q.</cp:lastModifiedBy>
  <cp:revision>277</cp:revision>
  <dcterms:created xsi:type="dcterms:W3CDTF">2021-08-19T08:05:36Z</dcterms:created>
  <dcterms:modified xsi:type="dcterms:W3CDTF">2021-10-25T01:44:09Z</dcterms:modified>
</cp:coreProperties>
</file>